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7" r:id="rId2"/>
    <p:sldId id="440" r:id="rId3"/>
    <p:sldId id="534" r:id="rId4"/>
    <p:sldId id="563" r:id="rId5"/>
    <p:sldId id="532" r:id="rId6"/>
    <p:sldId id="567" r:id="rId7"/>
    <p:sldId id="570" r:id="rId8"/>
    <p:sldId id="571" r:id="rId9"/>
    <p:sldId id="568" r:id="rId10"/>
    <p:sldId id="581" r:id="rId11"/>
    <p:sldId id="582" r:id="rId12"/>
    <p:sldId id="597" r:id="rId13"/>
    <p:sldId id="530" r:id="rId14"/>
  </p:sldIdLst>
  <p:sldSz cx="9144000" cy="5143500" type="screen16x9"/>
  <p:notesSz cx="9928225" cy="6797675"/>
  <p:custDataLst>
    <p:tags r:id="rId17"/>
  </p:custDataLst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8" userDrawn="1">
          <p15:clr>
            <a:srgbClr val="A4A3A4"/>
          </p15:clr>
        </p15:guide>
        <p15:guide id="2" pos="28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8618874438642" initials="8" lastIdx="2" clrIdx="0"/>
  <p:cmAuthor id="2" name="周 文轩" initials="周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2764"/>
    <a:srgbClr val="00E6ED"/>
    <a:srgbClr val="FFC1C1"/>
    <a:srgbClr val="969696"/>
    <a:srgbClr val="FF5353"/>
    <a:srgbClr val="A5A5A5"/>
    <a:srgbClr val="0000FF"/>
    <a:srgbClr val="002060"/>
    <a:srgbClr val="015F2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72" autoAdjust="0"/>
    <p:restoredTop sz="86449" autoAdjust="0"/>
  </p:normalViewPr>
  <p:slideViewPr>
    <p:cSldViewPr showGuides="1">
      <p:cViewPr varScale="1">
        <p:scale>
          <a:sx n="98" d="100"/>
          <a:sy n="98" d="100"/>
        </p:scale>
        <p:origin x="512" y="56"/>
      </p:cViewPr>
      <p:guideLst>
        <p:guide orient="horz" pos="1628"/>
        <p:guide pos="28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6120"/>
    </p:cViewPr>
  </p:sorterViewPr>
  <p:notesViewPr>
    <p:cSldViewPr>
      <p:cViewPr varScale="1">
        <p:scale>
          <a:sx n="67" d="100"/>
          <a:sy n="67" d="100"/>
        </p:scale>
        <p:origin x="3642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6F385-65DF-B64B-AB97-A74B49445F30}" type="datetimeFigureOut">
              <a:rPr kumimoji="1" lang="zh-CN" altLang="en-US" smtClean="0"/>
              <a:t>2024/3/4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56699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2594" y="6456699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42C50-E8EE-B248-969E-B7713C306D5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313" cy="33988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594" y="0"/>
            <a:ext cx="4303313" cy="33988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8750" y="509588"/>
            <a:ext cx="4532313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209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360" y="3229444"/>
            <a:ext cx="7943507" cy="305895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99"/>
            <a:ext cx="4303313" cy="33988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9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594" y="6456699"/>
            <a:ext cx="4303313" cy="33988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F65257B-888D-47A6-888A-402FB565835F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2313" cy="2549525"/>
          </a:xfrm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5257B-888D-47A6-888A-402FB565835F}" type="slidenum">
              <a:rPr lang="en-US" altLang="zh-CN" smtClean="0"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C9F08C-9BC7-0916-2ED6-111F8B7B9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6643F72-00A1-EA5D-6411-5270B7E575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6931435-94E0-3899-6A3A-6E2269EAB4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47A9394-B6DC-E808-7051-C539C7BFB1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65257B-888D-47A6-888A-402FB565835F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481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D474F3-E79F-D276-A7A3-111370D69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CB087D8-6653-B1AD-3013-88FBFB1673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944CCC2-73DA-73D1-42C9-5B58934338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AE7A3B5-3BB0-E27B-198B-A8EF4B670E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65257B-888D-47A6-888A-402FB565835F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924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CE1BB-F40D-500F-D865-9136976E7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8EDAE43-8596-98FD-A432-EC757D17F4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BAA81AD-9D67-2309-074D-F4F48892AC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BE97256-A858-D794-AA39-E3E239AAA8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65257B-888D-47A6-888A-402FB565835F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7575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5257B-888D-47A6-888A-402FB565835F}" type="slidenum">
              <a:rPr lang="en-US" altLang="zh-CN"/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5257B-888D-47A6-888A-402FB565835F}" type="slidenum">
              <a:rPr lang="en-US" altLang="zh-CN" smtClean="0"/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ABC12-3036-1D44-59F2-F4566B868E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8EB69F1-6EA2-7243-0A07-781A54DB6C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9EA9010-E5DE-6784-C932-4776A143379A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73191E7-76CF-958D-A5D4-2A8FEAF131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65257B-888D-47A6-888A-402FB565835F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3118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5257B-888D-47A6-888A-402FB565835F}" type="slidenum">
              <a:rPr lang="en-US" altLang="zh-CN" smtClean="0"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3310C7-4460-4E79-A051-6B708EDDFC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4489F54-AC4E-1B8F-DC5A-11C12E7E3A7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211C651-8938-A615-1C1B-6311992CFDC9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DBFB3C-2806-2EA9-8F3E-16AF36894A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65257B-888D-47A6-888A-402FB565835F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547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AE1F1A-2F1A-CE6E-0B07-E23DF6121B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E87251A-FFD2-BD8F-05F9-E2DD095748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528DD92-272E-DC51-ED22-2971EA4D82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D0C1BB1-8751-DAC1-A016-400302057B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65257B-888D-47A6-888A-402FB565835F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6741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BD4E66-2589-0210-2F04-484D19CA5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40DAF9D-C466-8014-66F9-D07C6DE1E4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3A43841-1A64-9A47-D65B-8373313AFA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8467557-C056-781E-416D-5887EFFF20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65257B-888D-47A6-888A-402FB565835F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928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9C5E93-A367-09B7-D14E-E52092ED6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2A7C672D-F3A3-6F69-4F9C-9324E939FE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19B815E-5868-FC93-8276-0E5B1860081E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F91ACEB-7566-EF13-9565-2444ECA301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65257B-888D-47A6-888A-402FB565835F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020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 userDrawn="1"/>
        </p:nvSpPr>
        <p:spPr bwMode="auto">
          <a:xfrm>
            <a:off x="214044" y="771790"/>
            <a:ext cx="2160000" cy="2160000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ctr" anchorCtr="0" compatLnSpc="1"/>
          <a:lstStyle/>
          <a:p>
            <a:pPr marL="0" marR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3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855663" y="3788457"/>
            <a:ext cx="7405688" cy="943533"/>
          </a:xfrm>
        </p:spPr>
        <p:txBody>
          <a:bodyPr anchor="ctr"/>
          <a:lstStyle>
            <a:lvl1pPr>
              <a:defRPr sz="2800" b="1">
                <a:solidFill>
                  <a:srgbClr val="002060"/>
                </a:solidFill>
                <a:effectLst/>
                <a:latin typeface="+mn-lt"/>
                <a:ea typeface="黑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hidden">
          <a:xfrm>
            <a:off x="-13493" y="1334113"/>
            <a:ext cx="9144000" cy="1111864"/>
          </a:xfrm>
          <a:prstGeom prst="rect">
            <a:avLst/>
          </a:prstGeom>
          <a:gradFill rotWithShape="0">
            <a:gsLst>
              <a:gs pos="58000">
                <a:srgbClr val="002060"/>
              </a:gs>
              <a:gs pos="0">
                <a:srgbClr val="002060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endParaRPr lang="zh-CN" altLang="zh-C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95486"/>
            <a:ext cx="1008112" cy="10081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72009" y="108000"/>
            <a:ext cx="8964487" cy="573677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  <a:latin typeface="+mn-lt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单击此编辑母版标题样式处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009" y="969572"/>
            <a:ext cx="8964488" cy="4050450"/>
          </a:xfrm>
          <a:prstGeom prst="rect">
            <a:avLst/>
          </a:prstGeom>
        </p:spPr>
        <p:txBody>
          <a:bodyPr/>
          <a:lstStyle>
            <a:lvl1pPr marL="285750" indent="-285750">
              <a:spcBef>
                <a:spcPts val="0"/>
              </a:spcBef>
              <a:buClr>
                <a:srgbClr val="002060"/>
              </a:buClr>
              <a:defRPr lang="zh-CN" altLang="en-US" sz="2800" b="0" dirty="0">
                <a:solidFill>
                  <a:srgbClr val="002060"/>
                </a:solidFill>
                <a:effectLst/>
                <a:latin typeface="+mn-lt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marL="504825" indent="-221615">
              <a:spcBef>
                <a:spcPts val="0"/>
              </a:spcBef>
              <a:buClr>
                <a:srgbClr val="002060"/>
              </a:buClr>
              <a:defRPr lang="zh-CN" altLang="en-US" sz="2400" b="0" dirty="0">
                <a:solidFill>
                  <a:srgbClr val="002060"/>
                </a:solidFill>
                <a:effectLst/>
                <a:latin typeface="+mn-lt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marL="754380" indent="-248285">
              <a:spcBef>
                <a:spcPts val="0"/>
              </a:spcBef>
              <a:buClr>
                <a:srgbClr val="002060"/>
              </a:buClr>
              <a:defRPr lang="zh-CN" altLang="en-US" sz="2000" b="0" dirty="0">
                <a:solidFill>
                  <a:srgbClr val="002060"/>
                </a:solidFill>
                <a:effectLst/>
                <a:latin typeface="+mn-lt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>
              <a:defRPr sz="1200" b="1">
                <a:solidFill>
                  <a:srgbClr val="002060"/>
                </a:solidFill>
                <a:latin typeface="+mn-lt"/>
                <a:ea typeface="STHeiti" panose="02010600040101010101" pitchFamily="2" charset="-122"/>
                <a:cs typeface="华文新魏" panose="02010800040101010101" charset="-122"/>
              </a:defRPr>
            </a:lvl4pPr>
            <a:lvl5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marL="281940" lvl="0" indent="-28194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anose="05000000000000000000" pitchFamily="2" charset="2"/>
              <a:buChar char="n"/>
            </a:pPr>
            <a:r>
              <a:rPr lang="zh-CN" altLang="en-US" dirty="0"/>
              <a:t>单击此处编辑母版文本样式</a:t>
            </a:r>
          </a:p>
          <a:p>
            <a:pPr marL="504825" lvl="1" indent="-221615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anose="05000000000000000000" pitchFamily="2" charset="2"/>
              <a:buChar char="¡"/>
            </a:pPr>
            <a:r>
              <a:rPr lang="zh-CN" altLang="en-US" dirty="0"/>
              <a:t>第二级</a:t>
            </a:r>
          </a:p>
          <a:p>
            <a:pPr marL="754380" lvl="2" indent="-248285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anose="05000000000000000000" pitchFamily="2" charset="2"/>
              <a:buChar char="u"/>
            </a:pPr>
            <a:r>
              <a:rPr lang="zh-CN" altLang="en-US" dirty="0"/>
              <a:t>第三级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结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hidden">
          <a:xfrm>
            <a:off x="0" y="1923678"/>
            <a:ext cx="9144000" cy="1111864"/>
          </a:xfrm>
          <a:prstGeom prst="rect">
            <a:avLst/>
          </a:prstGeom>
          <a:gradFill rotWithShape="0">
            <a:gsLst>
              <a:gs pos="58000">
                <a:srgbClr val="002060"/>
              </a:gs>
              <a:gs pos="0">
                <a:srgbClr val="002060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95486"/>
            <a:ext cx="1008112" cy="1008112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3450539" y="2146959"/>
            <a:ext cx="2242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</a:rPr>
              <a:t>感谢聆听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297" y="108000"/>
            <a:ext cx="8965201" cy="509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96" y="916278"/>
            <a:ext cx="8965200" cy="4247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6" name="Rectangle 3"/>
          <p:cNvSpPr>
            <a:spLocks noChangeArrowheads="1"/>
          </p:cNvSpPr>
          <p:nvPr userDrawn="1"/>
        </p:nvSpPr>
        <p:spPr bwMode="auto">
          <a:xfrm>
            <a:off x="0" y="734876"/>
            <a:ext cx="9144000" cy="108681"/>
          </a:xfrm>
          <a:prstGeom prst="rect">
            <a:avLst/>
          </a:prstGeom>
          <a:gradFill rotWithShape="0">
            <a:gsLst>
              <a:gs pos="0">
                <a:srgbClr val="002060"/>
              </a:gs>
              <a:gs pos="67000">
                <a:srgbClr val="63779E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endParaRPr lang="zh-CN" altLang="zh-CN" sz="2400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1190"/>
            <a:ext cx="576064" cy="5760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060"/>
          </a:solidFill>
          <a:effectLst/>
          <a:latin typeface="+mn-lt"/>
          <a:ea typeface="黑体" panose="02010609060101010101" pitchFamily="49" charset="-122"/>
          <a:cs typeface="黑体" panose="02010609060101010101" pitchFamily="49" charset="-122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3429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685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0287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281940" indent="-281940" algn="l" rtl="0" eaLnBrk="0" fontAlgn="base" hangingPunct="0">
        <a:spcBef>
          <a:spcPts val="0"/>
        </a:spcBef>
        <a:spcAft>
          <a:spcPct val="0"/>
        </a:spcAft>
        <a:buClr>
          <a:srgbClr val="002060"/>
        </a:buClr>
        <a:buSzPct val="70000"/>
        <a:buFont typeface="Wingdings" panose="05000000000000000000" pitchFamily="2" charset="2"/>
        <a:buChar char="n"/>
        <a:defRPr sz="2800" b="0">
          <a:solidFill>
            <a:srgbClr val="002060"/>
          </a:solidFill>
          <a:effectLst/>
          <a:latin typeface="+mn-lt"/>
          <a:ea typeface="黑体" panose="02010609060101010101" pitchFamily="49" charset="-122"/>
          <a:cs typeface="黑体" panose="02010609060101010101" pitchFamily="49" charset="-122"/>
        </a:defRPr>
      </a:lvl1pPr>
      <a:lvl2pPr marL="504825" indent="-221615" algn="l" rtl="0" eaLnBrk="0" fontAlgn="base" hangingPunct="0">
        <a:spcBef>
          <a:spcPts val="0"/>
        </a:spcBef>
        <a:spcAft>
          <a:spcPct val="0"/>
        </a:spcAft>
        <a:buClr>
          <a:srgbClr val="002060"/>
        </a:buClr>
        <a:buSzPct val="65000"/>
        <a:buFont typeface="Wingdings" panose="05000000000000000000" pitchFamily="2" charset="2"/>
        <a:buChar char="¡"/>
        <a:defRPr sz="2400" b="0">
          <a:solidFill>
            <a:srgbClr val="002060"/>
          </a:solidFill>
          <a:effectLst/>
          <a:latin typeface="+mn-lt"/>
          <a:ea typeface="黑体" panose="02010609060101010101" pitchFamily="49" charset="-122"/>
          <a:cs typeface="黑体" panose="02010609060101010101" pitchFamily="49" charset="-122"/>
        </a:defRPr>
      </a:lvl2pPr>
      <a:lvl3pPr marL="754380" indent="-248285" algn="l" rtl="0" eaLnBrk="0" fontAlgn="base" hangingPunct="0">
        <a:spcBef>
          <a:spcPts val="0"/>
        </a:spcBef>
        <a:spcAft>
          <a:spcPct val="0"/>
        </a:spcAft>
        <a:buClr>
          <a:srgbClr val="002060"/>
        </a:buClr>
        <a:buSzPct val="70000"/>
        <a:buFont typeface="Wingdings" panose="05000000000000000000" pitchFamily="2" charset="2"/>
        <a:buChar char="u"/>
        <a:defRPr sz="2000" b="0">
          <a:solidFill>
            <a:srgbClr val="002060"/>
          </a:solidFill>
          <a:effectLst/>
          <a:latin typeface="+mn-lt"/>
          <a:ea typeface="黑体" panose="02010609060101010101" pitchFamily="49" charset="-122"/>
          <a:cs typeface="黑体" panose="02010609060101010101" pitchFamily="49" charset="-122"/>
        </a:defRPr>
      </a:lvl3pPr>
      <a:lvl4pPr marL="1261110" indent="-289560" algn="l" rtl="0" eaLnBrk="0" fontAlgn="base" hangingPunct="0">
        <a:spcBef>
          <a:spcPts val="225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1200" b="0">
          <a:solidFill>
            <a:srgbClr val="002060"/>
          </a:solidFill>
          <a:latin typeface="+mn-lt"/>
          <a:ea typeface="STHeiti" panose="02010600040101010101" pitchFamily="2" charset="-122"/>
          <a:cs typeface="STHeiti" panose="02010600040101010101" pitchFamily="2" charset="-122"/>
        </a:defRPr>
      </a:lvl4pPr>
      <a:lvl5pPr marL="1552575" indent="-290830" algn="l" rtl="0" eaLnBrk="0" fontAlgn="base" hangingPunct="0">
        <a:spcBef>
          <a:spcPts val="225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1200" b="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95475" indent="-29083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6pPr>
      <a:lvl7pPr marL="2238375" indent="-29083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7pPr>
      <a:lvl8pPr marL="2581275" indent="-29083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8pPr>
      <a:lvl9pPr marL="2924175" indent="-29083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50" y="1316355"/>
            <a:ext cx="9144000" cy="1111250"/>
          </a:xfrm>
        </p:spPr>
        <p:txBody>
          <a:bodyPr/>
          <a:lstStyle/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k-Nearest Neighbor Based Algorithm for </a:t>
            </a:r>
            <a:b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Multi-label Classification</a:t>
            </a:r>
            <a:endParaRPr lang="zh-CN" alt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1"/>
          <p:cNvSpPr>
            <a:spLocks noChangeArrowheads="1"/>
          </p:cNvSpPr>
          <p:nvPr/>
        </p:nvSpPr>
        <p:spPr bwMode="auto">
          <a:xfrm>
            <a:off x="2555776" y="3967903"/>
            <a:ext cx="4176464" cy="114390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450"/>
              </a:spcBef>
            </a:pPr>
            <a:r>
              <a:rPr lang="en-US" altLang="zh-CN" sz="200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Presentation</a:t>
            </a:r>
            <a:r>
              <a:rPr lang="zh-CN" alt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200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Chen Ning</a:t>
            </a:r>
            <a:endParaRPr lang="zh-CN" altLang="en-US" sz="2000" dirty="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457200" algn="ctr">
              <a:spcBef>
                <a:spcPts val="450"/>
              </a:spcBef>
            </a:pPr>
            <a:r>
              <a:rPr lang="en-US" altLang="zh-CN" sz="200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Supervisor</a:t>
            </a:r>
            <a:r>
              <a:rPr lang="zh-CN" alt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2000" dirty="0">
                <a:solidFill>
                  <a:srgbClr val="333333"/>
                </a:solidFill>
                <a:effectLst/>
                <a:latin typeface="Georgia" panose="02040502050405020303" pitchFamily="18" charset="0"/>
                <a:sym typeface="+mn-ea"/>
              </a:rPr>
              <a:t>Shen-Huan Lyu</a:t>
            </a:r>
            <a:endParaRPr lang="en-US" altLang="zh-CN" sz="2000" dirty="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spcBef>
                <a:spcPts val="450"/>
              </a:spcBef>
            </a:pPr>
            <a:r>
              <a:rPr lang="en-US" altLang="zh-CN" sz="200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Date: 5/3/2024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7504" y="2715896"/>
            <a:ext cx="892899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002060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Min-Ling Zhang Zhi-Hua Zhou</a:t>
            </a:r>
          </a:p>
          <a:p>
            <a:r>
              <a:rPr lang="en-US" altLang="zh-CN" dirty="0"/>
              <a:t>National Laboratory for Novel Software Technology,</a:t>
            </a:r>
          </a:p>
          <a:p>
            <a:r>
              <a:rPr lang="en-US" altLang="zh-CN" dirty="0"/>
              <a:t> Nanjing University, Nanjing 210093, China</a:t>
            </a:r>
            <a:endParaRPr lang="en-US" altLang="zh-CN" sz="2000" dirty="0">
              <a:solidFill>
                <a:srgbClr val="00206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1CBC87-CC62-D723-3B6E-87498E3426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557E6E-05E4-8616-E2E2-FBEFCAEAA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17"/>
            <a:ext cx="8964487" cy="69954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731817B-3127-206E-1908-6B3488576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6508" y="1491630"/>
            <a:ext cx="6470983" cy="292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413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387846-6D6D-42DC-4575-C3D359569F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229FC4-0956-0609-287C-4B78CA4BB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17"/>
            <a:ext cx="8964487" cy="699542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8C089CF-6AE0-1B9B-CE8C-57E257A30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825" y="1347614"/>
            <a:ext cx="6540836" cy="287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3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B77868-8D7B-A728-9AC8-5D9A75E97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6BC413-CEA1-739E-0451-D0B5558C4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C334B28C-C724-6614-4235-488410FC1C13}"/>
              </a:ext>
            </a:extLst>
          </p:cNvPr>
          <p:cNvSpPr txBox="1"/>
          <p:nvPr/>
        </p:nvSpPr>
        <p:spPr>
          <a:xfrm>
            <a:off x="225170" y="1002090"/>
            <a:ext cx="88204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Although k-nearest neighbors(KNN) can solve the questions of lazy learning of multi-label learning, it now seems not necessary and also is limited by the KNN algorithm. 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rgbClr val="082764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317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Table of Contents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2231510" y="1338509"/>
            <a:ext cx="4348514" cy="607341"/>
            <a:chOff x="2228207" y="1302988"/>
            <a:chExt cx="4320480" cy="603426"/>
          </a:xfrm>
        </p:grpSpPr>
        <p:sp>
          <p:nvSpPr>
            <p:cNvPr id="5" name="AutoShape 10"/>
            <p:cNvSpPr>
              <a:spLocks noChangeArrowheads="1"/>
            </p:cNvSpPr>
            <p:nvPr/>
          </p:nvSpPr>
          <p:spPr bwMode="gray">
            <a:xfrm>
              <a:off x="2588900" y="1339853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00007F"/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2400" dirty="0">
                <a:solidFill>
                  <a:srgbClr val="002060"/>
                </a:solidFill>
                <a:latin typeface="+mn-lt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6" name="AutoShape 11"/>
            <p:cNvSpPr>
              <a:spLocks noChangeArrowheads="1"/>
            </p:cNvSpPr>
            <p:nvPr/>
          </p:nvSpPr>
          <p:spPr bwMode="gray">
            <a:xfrm>
              <a:off x="2228207" y="1302988"/>
              <a:ext cx="718062" cy="603426"/>
            </a:xfrm>
            <a:prstGeom prst="diamond">
              <a:avLst/>
            </a:prstGeom>
            <a:solidFill>
              <a:srgbClr val="002060">
                <a:alpha val="96000"/>
              </a:srgbClr>
            </a:solidFill>
            <a:ln w="25400" algn="ctr">
              <a:solidFill>
                <a:srgbClr val="FFFFFF"/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 sz="2400" b="1" kern="0">
                <a:solidFill>
                  <a:srgbClr val="808080"/>
                </a:solidFill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7" name="Text Box 12"/>
            <p:cNvSpPr txBox="1">
              <a:spLocks noChangeArrowheads="1"/>
            </p:cNvSpPr>
            <p:nvPr/>
          </p:nvSpPr>
          <p:spPr bwMode="gray">
            <a:xfrm>
              <a:off x="2987824" y="1347614"/>
              <a:ext cx="3330452" cy="45740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r>
                <a:rPr kumimoji="0" lang="en-US" altLang="zh-CN" sz="2400" dirty="0">
                  <a:solidFill>
                    <a:srgbClr val="002060"/>
                  </a:solidFill>
                  <a:latin typeface="+mn-lt"/>
                  <a:ea typeface="黑体" panose="02010609060101010101" pitchFamily="49" charset="-122"/>
                  <a:cs typeface="Arial" panose="020B0604020202020204" pitchFamily="34" charset="0"/>
                </a:rPr>
                <a:t>Introduction</a:t>
              </a:r>
            </a:p>
          </p:txBody>
        </p:sp>
        <p:sp>
          <p:nvSpPr>
            <p:cNvPr id="8" name="Text Box 18"/>
            <p:cNvSpPr txBox="1">
              <a:spLocks noChangeArrowheads="1"/>
            </p:cNvSpPr>
            <p:nvPr/>
          </p:nvSpPr>
          <p:spPr bwMode="gray">
            <a:xfrm>
              <a:off x="2427035" y="1330350"/>
              <a:ext cx="356188" cy="457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CN" sz="2400" kern="0" dirty="0">
                  <a:solidFill>
                    <a:srgbClr val="FFFFFF"/>
                  </a:solidFill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2246746" y="2073377"/>
            <a:ext cx="4348514" cy="510335"/>
            <a:chOff x="2213820" y="2117425"/>
            <a:chExt cx="4320480" cy="507045"/>
          </a:xfrm>
        </p:grpSpPr>
        <p:sp>
          <p:nvSpPr>
            <p:cNvPr id="9" name="AutoShape 10"/>
            <p:cNvSpPr>
              <a:spLocks noChangeArrowheads="1"/>
            </p:cNvSpPr>
            <p:nvPr/>
          </p:nvSpPr>
          <p:spPr bwMode="gray">
            <a:xfrm>
              <a:off x="2574513" y="215429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2400" dirty="0">
                <a:solidFill>
                  <a:schemeClr val="tx1">
                    <a:lumMod val="25000"/>
                    <a:lumOff val="75000"/>
                  </a:schemeClr>
                </a:solidFill>
                <a:latin typeface="+mn-lt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gray">
            <a:xfrm>
              <a:off x="2213820" y="211742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 sz="2400" b="1" kern="0">
                <a:solidFill>
                  <a:schemeClr val="tx1">
                    <a:lumMod val="25000"/>
                    <a:lumOff val="75000"/>
                  </a:schemeClr>
                </a:solidFill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gray">
            <a:xfrm>
              <a:off x="2973437" y="2162051"/>
              <a:ext cx="3330452" cy="45740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r>
                <a:rPr kumimoji="0" lang="en-US" altLang="zh-CN" sz="2400" dirty="0">
                  <a:solidFill>
                    <a:schemeClr val="tx1">
                      <a:lumMod val="25000"/>
                      <a:lumOff val="75000"/>
                    </a:schemeClr>
                  </a:solidFill>
                  <a:latin typeface="+mn-lt"/>
                  <a:ea typeface="黑体" panose="02010609060101010101" pitchFamily="49" charset="-122"/>
                  <a:cs typeface="Arial" panose="020B0604020202020204" pitchFamily="34" charset="0"/>
                </a:rPr>
                <a:t>Related Work</a:t>
              </a:r>
            </a:p>
          </p:txBody>
        </p:sp>
        <p:sp>
          <p:nvSpPr>
            <p:cNvPr id="12" name="Text Box 18"/>
            <p:cNvSpPr txBox="1">
              <a:spLocks noChangeArrowheads="1"/>
            </p:cNvSpPr>
            <p:nvPr/>
          </p:nvSpPr>
          <p:spPr bwMode="gray">
            <a:xfrm>
              <a:off x="2412648" y="2144787"/>
              <a:ext cx="356188" cy="457407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CN" sz="2400" kern="0" dirty="0">
                  <a:solidFill>
                    <a:schemeClr val="tx1">
                      <a:lumMod val="25000"/>
                      <a:lumOff val="75000"/>
                    </a:schemeClr>
                  </a:solidFill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2247381" y="4264979"/>
            <a:ext cx="4348514" cy="510335"/>
            <a:chOff x="2213820" y="2837505"/>
            <a:chExt cx="4320480" cy="507045"/>
          </a:xfrm>
        </p:grpSpPr>
        <p:sp>
          <p:nvSpPr>
            <p:cNvPr id="13" name="AutoShape 10"/>
            <p:cNvSpPr>
              <a:spLocks noChangeArrowheads="1"/>
            </p:cNvSpPr>
            <p:nvPr/>
          </p:nvSpPr>
          <p:spPr bwMode="gray">
            <a:xfrm>
              <a:off x="2574513" y="287437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2400" dirty="0">
                <a:solidFill>
                  <a:schemeClr val="tx1">
                    <a:lumMod val="25000"/>
                    <a:lumOff val="75000"/>
                  </a:schemeClr>
                </a:solidFill>
                <a:latin typeface="+mn-lt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4" name="AutoShape 11"/>
            <p:cNvSpPr>
              <a:spLocks noChangeArrowheads="1"/>
            </p:cNvSpPr>
            <p:nvPr/>
          </p:nvSpPr>
          <p:spPr bwMode="gray">
            <a:xfrm>
              <a:off x="2213820" y="283750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 sz="2400" b="1" kern="0">
                <a:solidFill>
                  <a:schemeClr val="tx1">
                    <a:lumMod val="25000"/>
                    <a:lumOff val="75000"/>
                  </a:schemeClr>
                </a:solidFill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gray">
            <a:xfrm>
              <a:off x="2973437" y="2882131"/>
              <a:ext cx="3330452" cy="45740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r>
                <a:rPr kumimoji="0" lang="en-US" altLang="zh-CN" sz="2400" dirty="0">
                  <a:solidFill>
                    <a:schemeClr val="tx1">
                      <a:lumMod val="25000"/>
                      <a:lumOff val="75000"/>
                    </a:schemeClr>
                  </a:solidFill>
                  <a:latin typeface="+mn-lt"/>
                  <a:ea typeface="黑体" panose="02010609060101010101" pitchFamily="49" charset="-122"/>
                  <a:cs typeface="Arial" panose="020B0604020202020204" pitchFamily="34" charset="0"/>
                </a:rPr>
                <a:t>Conclusion</a:t>
              </a: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gray">
            <a:xfrm>
              <a:off x="2412648" y="2864867"/>
              <a:ext cx="356188" cy="457407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CN" sz="2400" kern="0" dirty="0">
                  <a:solidFill>
                    <a:schemeClr val="tx1">
                      <a:lumMod val="25000"/>
                      <a:lumOff val="75000"/>
                    </a:schemeClr>
                  </a:solidFill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rPr>
                <a:t>5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2275415" y="2788084"/>
            <a:ext cx="4320480" cy="507045"/>
            <a:chOff x="2213820" y="2837505"/>
            <a:chExt cx="4320480" cy="507045"/>
          </a:xfrm>
        </p:grpSpPr>
        <p:sp>
          <p:nvSpPr>
            <p:cNvPr id="17" name="AutoShape 10"/>
            <p:cNvSpPr>
              <a:spLocks noChangeArrowheads="1"/>
            </p:cNvSpPr>
            <p:nvPr/>
          </p:nvSpPr>
          <p:spPr bwMode="gray">
            <a:xfrm>
              <a:off x="2574513" y="287437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2400" dirty="0">
                <a:solidFill>
                  <a:schemeClr val="tx1">
                    <a:lumMod val="25000"/>
                    <a:lumOff val="75000"/>
                  </a:schemeClr>
                </a:solidFill>
                <a:latin typeface="+mn-lt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8" name="AutoShape 11"/>
            <p:cNvSpPr>
              <a:spLocks noChangeArrowheads="1"/>
            </p:cNvSpPr>
            <p:nvPr/>
          </p:nvSpPr>
          <p:spPr bwMode="gray">
            <a:xfrm>
              <a:off x="2213820" y="283750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 sz="2400" b="1" kern="0">
                <a:solidFill>
                  <a:schemeClr val="tx1">
                    <a:lumMod val="25000"/>
                    <a:lumOff val="75000"/>
                  </a:schemeClr>
                </a:solidFill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9" name="Text Box 12"/>
            <p:cNvSpPr txBox="1">
              <a:spLocks noChangeArrowheads="1"/>
            </p:cNvSpPr>
            <p:nvPr/>
          </p:nvSpPr>
          <p:spPr bwMode="gray">
            <a:xfrm>
              <a:off x="2973437" y="2882131"/>
              <a:ext cx="3330452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r>
                <a:rPr kumimoji="0" lang="en-US" altLang="zh-CN" sz="2400" dirty="0">
                  <a:solidFill>
                    <a:schemeClr val="tx1">
                      <a:lumMod val="25000"/>
                      <a:lumOff val="75000"/>
                    </a:schemeClr>
                  </a:solidFill>
                  <a:latin typeface="+mn-lt"/>
                  <a:ea typeface="黑体" panose="02010609060101010101" pitchFamily="49" charset="-122"/>
                  <a:cs typeface="Arial" panose="020B0604020202020204" pitchFamily="34" charset="0"/>
                </a:rPr>
                <a:t>Proposed Method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gray">
            <a:xfrm>
              <a:off x="2412648" y="2864867"/>
              <a:ext cx="356188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CN" sz="2400" kern="0" dirty="0">
                  <a:solidFill>
                    <a:schemeClr val="tx1">
                      <a:lumMod val="25000"/>
                      <a:lumOff val="75000"/>
                    </a:schemeClr>
                  </a:solidFill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275415" y="3517064"/>
            <a:ext cx="4320480" cy="507045"/>
            <a:chOff x="2213820" y="2837505"/>
            <a:chExt cx="4320480" cy="507045"/>
          </a:xfrm>
        </p:grpSpPr>
        <p:sp>
          <p:nvSpPr>
            <p:cNvPr id="23" name="AutoShape 10"/>
            <p:cNvSpPr>
              <a:spLocks noChangeArrowheads="1"/>
            </p:cNvSpPr>
            <p:nvPr/>
          </p:nvSpPr>
          <p:spPr bwMode="gray">
            <a:xfrm>
              <a:off x="2574513" y="287437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2400" dirty="0">
                <a:solidFill>
                  <a:schemeClr val="tx1">
                    <a:lumMod val="25000"/>
                    <a:lumOff val="75000"/>
                  </a:schemeClr>
                </a:solidFill>
                <a:latin typeface="+mn-lt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24" name="AutoShape 11"/>
            <p:cNvSpPr>
              <a:spLocks noChangeArrowheads="1"/>
            </p:cNvSpPr>
            <p:nvPr/>
          </p:nvSpPr>
          <p:spPr bwMode="gray">
            <a:xfrm>
              <a:off x="2213820" y="283750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CN" altLang="en-US" sz="2400" b="1" kern="0">
                <a:solidFill>
                  <a:schemeClr val="tx1">
                    <a:lumMod val="25000"/>
                    <a:lumOff val="75000"/>
                  </a:schemeClr>
                </a:solidFill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25" name="Text Box 12"/>
            <p:cNvSpPr txBox="1">
              <a:spLocks noChangeArrowheads="1"/>
            </p:cNvSpPr>
            <p:nvPr/>
          </p:nvSpPr>
          <p:spPr bwMode="gray">
            <a:xfrm>
              <a:off x="2973437" y="2882131"/>
              <a:ext cx="3330452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r>
                <a:rPr kumimoji="0" lang="en-US" altLang="zh-CN" sz="2400" dirty="0">
                  <a:solidFill>
                    <a:schemeClr val="tx1">
                      <a:lumMod val="25000"/>
                      <a:lumOff val="75000"/>
                    </a:schemeClr>
                  </a:solidFill>
                  <a:latin typeface="+mn-lt"/>
                  <a:ea typeface="黑体" panose="02010609060101010101" pitchFamily="49" charset="-122"/>
                  <a:cs typeface="Arial" panose="020B0604020202020204" pitchFamily="34" charset="0"/>
                </a:rPr>
                <a:t>Experiments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gray">
            <a:xfrm>
              <a:off x="2412648" y="2864867"/>
              <a:ext cx="356188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CN" sz="2400" kern="0" dirty="0">
                  <a:solidFill>
                    <a:schemeClr val="tx1">
                      <a:lumMod val="25000"/>
                      <a:lumOff val="75000"/>
                    </a:schemeClr>
                  </a:solidFill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rPr>
                <a:t>4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9512" y="915566"/>
            <a:ext cx="8784976" cy="297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360000">
              <a:lnSpc>
                <a:spcPct val="200000"/>
              </a:lnSpc>
            </a:pP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	An intuitive approach to solve multi-label problem is to decompose it into </a:t>
            </a:r>
            <a:r>
              <a:rPr lang="en-US" altLang="zh-CN" sz="1600" b="1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multiple independent binary classification problems</a:t>
            </a: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. But this kind of method ignores the correlations between the different labels of each instance. Fortunately, some special algorithms are proposed, such as </a:t>
            </a:r>
            <a:r>
              <a:rPr lang="en-US" altLang="zh-CN" sz="1600" b="1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multi-label text categorization algorithms</a:t>
            </a: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en-US" altLang="zh-CN" sz="1600" b="1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multi-label decision trees</a:t>
            </a: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 and </a:t>
            </a:r>
            <a:r>
              <a:rPr lang="en-US" altLang="zh-CN" sz="1600" b="1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multi-label kernel method</a:t>
            </a: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</a:p>
          <a:p>
            <a:pPr algn="l" defTabSz="360000">
              <a:lnSpc>
                <a:spcPct val="200000"/>
              </a:lnSpc>
            </a:pPr>
            <a:r>
              <a:rPr lang="en-US" altLang="zh-CN" sz="1600" dirty="0">
                <a:solidFill>
                  <a:srgbClr val="082764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	Howe</a:t>
            </a: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ver, </a:t>
            </a:r>
            <a:r>
              <a:rPr lang="en-US" altLang="zh-CN" sz="1600" b="1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multi-label lazy learning approach</a:t>
            </a: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 is still not available. The paper use </a:t>
            </a:r>
            <a:r>
              <a:rPr lang="en-US" altLang="zh-CN" sz="1600" b="1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k-nearest neighbor</a:t>
            </a: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(KNN) algorithm to solve it.</a:t>
            </a:r>
            <a:endParaRPr lang="zh-CN" altLang="en-US" sz="1600" dirty="0">
              <a:solidFill>
                <a:srgbClr val="082764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9627E6-9D90-62B4-DFE8-D2008FFD01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31F6D235-10DE-FC03-D569-A930E199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Table of Contents</a:t>
            </a: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66B6C8A8-2220-1DF4-9A66-212D5728DF9C}"/>
              </a:ext>
            </a:extLst>
          </p:cNvPr>
          <p:cNvGrpSpPr/>
          <p:nvPr/>
        </p:nvGrpSpPr>
        <p:grpSpPr>
          <a:xfrm>
            <a:off x="2239957" y="1902136"/>
            <a:ext cx="4348514" cy="607341"/>
            <a:chOff x="2228207" y="1302988"/>
            <a:chExt cx="4320480" cy="603426"/>
          </a:xfrm>
        </p:grpSpPr>
        <p:sp>
          <p:nvSpPr>
            <p:cNvPr id="5" name="AutoShape 10">
              <a:extLst>
                <a:ext uri="{FF2B5EF4-FFF2-40B4-BE49-F238E27FC236}">
                  <a16:creationId xmlns:a16="http://schemas.microsoft.com/office/drawing/2014/main" id="{B64B7EE5-A53D-AAD8-D1CF-4577483D5C3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88900" y="1339853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00007F"/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6" name="AutoShape 11">
              <a:extLst>
                <a:ext uri="{FF2B5EF4-FFF2-40B4-BE49-F238E27FC236}">
                  <a16:creationId xmlns:a16="http://schemas.microsoft.com/office/drawing/2014/main" id="{DDEC40EE-42B1-C7D6-0B1F-3B8890D2767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28207" y="1302988"/>
              <a:ext cx="718062" cy="603426"/>
            </a:xfrm>
            <a:prstGeom prst="diamond">
              <a:avLst/>
            </a:prstGeom>
            <a:solidFill>
              <a:srgbClr val="002060">
                <a:alpha val="96000"/>
              </a:srgbClr>
            </a:solidFill>
            <a:ln w="25400" algn="ctr">
              <a:solidFill>
                <a:srgbClr val="FFFFFF"/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7" name="Text Box 12">
              <a:extLst>
                <a:ext uri="{FF2B5EF4-FFF2-40B4-BE49-F238E27FC236}">
                  <a16:creationId xmlns:a16="http://schemas.microsoft.com/office/drawing/2014/main" id="{BABB1B22-67C3-38BD-0976-D963E934AA7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87824" y="1347614"/>
              <a:ext cx="3330452" cy="458689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Related Work</a:t>
              </a:r>
            </a:p>
          </p:txBody>
        </p:sp>
        <p:sp>
          <p:nvSpPr>
            <p:cNvPr id="8" name="Text Box 18">
              <a:extLst>
                <a:ext uri="{FF2B5EF4-FFF2-40B4-BE49-F238E27FC236}">
                  <a16:creationId xmlns:a16="http://schemas.microsoft.com/office/drawing/2014/main" id="{171A93AB-E748-42FC-A334-D3883C4A8B5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27035" y="1330350"/>
              <a:ext cx="356188" cy="457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kern="0" dirty="0">
                  <a:solidFill>
                    <a:srgbClr val="FFFFFF"/>
                  </a:solidFill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2</a:t>
              </a:r>
              <a:endPara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0375D25E-D41A-1EFD-49CA-24DD8F8ED415}"/>
              </a:ext>
            </a:extLst>
          </p:cNvPr>
          <p:cNvGrpSpPr/>
          <p:nvPr/>
        </p:nvGrpSpPr>
        <p:grpSpPr>
          <a:xfrm>
            <a:off x="2239957" y="1156454"/>
            <a:ext cx="4348514" cy="510335"/>
            <a:chOff x="2213820" y="2117425"/>
            <a:chExt cx="4320480" cy="507045"/>
          </a:xfrm>
        </p:grpSpPr>
        <p:sp>
          <p:nvSpPr>
            <p:cNvPr id="9" name="AutoShape 10">
              <a:extLst>
                <a:ext uri="{FF2B5EF4-FFF2-40B4-BE49-F238E27FC236}">
                  <a16:creationId xmlns:a16="http://schemas.microsoft.com/office/drawing/2014/main" id="{1D7060E3-0D17-1A3E-5DC7-08EC8F2192A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74513" y="215429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0" name="AutoShape 11">
              <a:extLst>
                <a:ext uri="{FF2B5EF4-FFF2-40B4-BE49-F238E27FC236}">
                  <a16:creationId xmlns:a16="http://schemas.microsoft.com/office/drawing/2014/main" id="{42A4979D-57B1-B071-7085-3EA4AD24F4D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3820" y="211742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11" name="Text Box 12">
              <a:extLst>
                <a:ext uri="{FF2B5EF4-FFF2-40B4-BE49-F238E27FC236}">
                  <a16:creationId xmlns:a16="http://schemas.microsoft.com/office/drawing/2014/main" id="{EBF94254-E442-C746-6C3A-43665214BF1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73437" y="2162052"/>
              <a:ext cx="3330452" cy="458689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Introduction</a:t>
              </a:r>
            </a:p>
          </p:txBody>
        </p:sp>
        <p:sp>
          <p:nvSpPr>
            <p:cNvPr id="12" name="Text Box 18">
              <a:extLst>
                <a:ext uri="{FF2B5EF4-FFF2-40B4-BE49-F238E27FC236}">
                  <a16:creationId xmlns:a16="http://schemas.microsoft.com/office/drawing/2014/main" id="{D2E94E89-272B-218C-1B9F-65607F0DF35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12648" y="2144787"/>
              <a:ext cx="356188" cy="457407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kern="0" dirty="0">
                  <a:solidFill>
                    <a:srgbClr val="292929">
                      <a:lumMod val="25000"/>
                      <a:lumOff val="75000"/>
                    </a:srgbClr>
                  </a:solidFill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1</a:t>
              </a:r>
              <a:endPara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581ADE0E-621E-96CA-FE32-CAF79A188714}"/>
              </a:ext>
            </a:extLst>
          </p:cNvPr>
          <p:cNvGrpSpPr/>
          <p:nvPr/>
        </p:nvGrpSpPr>
        <p:grpSpPr>
          <a:xfrm>
            <a:off x="2247381" y="4264979"/>
            <a:ext cx="4348514" cy="510335"/>
            <a:chOff x="2213820" y="2837505"/>
            <a:chExt cx="4320480" cy="507045"/>
          </a:xfrm>
        </p:grpSpPr>
        <p:sp>
          <p:nvSpPr>
            <p:cNvPr id="13" name="AutoShape 10">
              <a:extLst>
                <a:ext uri="{FF2B5EF4-FFF2-40B4-BE49-F238E27FC236}">
                  <a16:creationId xmlns:a16="http://schemas.microsoft.com/office/drawing/2014/main" id="{644FC81C-9992-974B-0338-2E3A7EDC2C6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74513" y="287437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4" name="AutoShape 11">
              <a:extLst>
                <a:ext uri="{FF2B5EF4-FFF2-40B4-BE49-F238E27FC236}">
                  <a16:creationId xmlns:a16="http://schemas.microsoft.com/office/drawing/2014/main" id="{7319706A-7328-66FB-5399-7FC312C92DB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3820" y="283750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15" name="Text Box 12">
              <a:extLst>
                <a:ext uri="{FF2B5EF4-FFF2-40B4-BE49-F238E27FC236}">
                  <a16:creationId xmlns:a16="http://schemas.microsoft.com/office/drawing/2014/main" id="{9DC8EAE9-7349-2CA5-AE0F-A886DC9206B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73437" y="2882131"/>
              <a:ext cx="3330452" cy="45740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Conclusion</a:t>
              </a:r>
            </a:p>
          </p:txBody>
        </p:sp>
        <p:sp>
          <p:nvSpPr>
            <p:cNvPr id="16" name="Text Box 18">
              <a:extLst>
                <a:ext uri="{FF2B5EF4-FFF2-40B4-BE49-F238E27FC236}">
                  <a16:creationId xmlns:a16="http://schemas.microsoft.com/office/drawing/2014/main" id="{75F5A241-562F-0076-9E6C-415FCC8344B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12648" y="2864867"/>
              <a:ext cx="356188" cy="457407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5</a:t>
              </a: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85788C81-3652-A1E3-B820-E03003A4548D}"/>
              </a:ext>
            </a:extLst>
          </p:cNvPr>
          <p:cNvGrpSpPr/>
          <p:nvPr/>
        </p:nvGrpSpPr>
        <p:grpSpPr>
          <a:xfrm>
            <a:off x="2275415" y="2788084"/>
            <a:ext cx="4320480" cy="507045"/>
            <a:chOff x="2213820" y="2837505"/>
            <a:chExt cx="4320480" cy="507045"/>
          </a:xfrm>
        </p:grpSpPr>
        <p:sp>
          <p:nvSpPr>
            <p:cNvPr id="17" name="AutoShape 10">
              <a:extLst>
                <a:ext uri="{FF2B5EF4-FFF2-40B4-BE49-F238E27FC236}">
                  <a16:creationId xmlns:a16="http://schemas.microsoft.com/office/drawing/2014/main" id="{53C102F3-98AD-CDE9-D72B-97FF0CBB05B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74513" y="287437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8" name="AutoShape 11">
              <a:extLst>
                <a:ext uri="{FF2B5EF4-FFF2-40B4-BE49-F238E27FC236}">
                  <a16:creationId xmlns:a16="http://schemas.microsoft.com/office/drawing/2014/main" id="{CA2086BC-2974-7E05-A7A4-3290B215583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3820" y="283750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19" name="Text Box 12">
              <a:extLst>
                <a:ext uri="{FF2B5EF4-FFF2-40B4-BE49-F238E27FC236}">
                  <a16:creationId xmlns:a16="http://schemas.microsoft.com/office/drawing/2014/main" id="{230CBA63-1E3A-6AEF-F1D7-FDAC6A88549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73437" y="2882131"/>
              <a:ext cx="3330452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Proposed Method</a:t>
              </a:r>
            </a:p>
          </p:txBody>
        </p:sp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652C7F45-99BF-EE62-4FCA-6D0771D2911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12648" y="2864867"/>
              <a:ext cx="356188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1DA811EB-036C-E78D-666A-45C0C1289E1D}"/>
              </a:ext>
            </a:extLst>
          </p:cNvPr>
          <p:cNvGrpSpPr/>
          <p:nvPr/>
        </p:nvGrpSpPr>
        <p:grpSpPr>
          <a:xfrm>
            <a:off x="2275415" y="3517064"/>
            <a:ext cx="4320480" cy="507045"/>
            <a:chOff x="2213820" y="2837505"/>
            <a:chExt cx="4320480" cy="507045"/>
          </a:xfrm>
        </p:grpSpPr>
        <p:sp>
          <p:nvSpPr>
            <p:cNvPr id="23" name="AutoShape 10">
              <a:extLst>
                <a:ext uri="{FF2B5EF4-FFF2-40B4-BE49-F238E27FC236}">
                  <a16:creationId xmlns:a16="http://schemas.microsoft.com/office/drawing/2014/main" id="{7712884E-7DB8-3A3D-EE2B-669609D9C7D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74513" y="287437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24" name="AutoShape 11">
              <a:extLst>
                <a:ext uri="{FF2B5EF4-FFF2-40B4-BE49-F238E27FC236}">
                  <a16:creationId xmlns:a16="http://schemas.microsoft.com/office/drawing/2014/main" id="{5A43E2FD-0948-9D19-EAA1-BCD11FAE853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3820" y="283750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5FF2E1F3-7645-3C73-5FD5-DD5A7331192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73437" y="2882131"/>
              <a:ext cx="3330452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Experiments</a:t>
              </a:r>
            </a:p>
          </p:txBody>
        </p:sp>
        <p:sp>
          <p:nvSpPr>
            <p:cNvPr id="26" name="Text Box 18">
              <a:extLst>
                <a:ext uri="{FF2B5EF4-FFF2-40B4-BE49-F238E27FC236}">
                  <a16:creationId xmlns:a16="http://schemas.microsoft.com/office/drawing/2014/main" id="{2E92A858-2ACC-9FAA-D12F-2E8D6BA0DBB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12648" y="2864867"/>
              <a:ext cx="356188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811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Multi-Label Learning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E1C802BC-32D3-F01E-8E3E-802DC97E04CE}"/>
              </a:ext>
            </a:extLst>
          </p:cNvPr>
          <p:cNvSpPr txBox="1"/>
          <p:nvPr/>
        </p:nvSpPr>
        <p:spPr>
          <a:xfrm>
            <a:off x="197768" y="1059582"/>
            <a:ext cx="87129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altLang="zh-CN" sz="1600" dirty="0" err="1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BoosTexter</a:t>
            </a:r>
            <a:endParaRPr lang="en-US" altLang="zh-CN" sz="1600" dirty="0">
              <a:solidFill>
                <a:srgbClr val="082764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l">
              <a:tabLst>
                <a:tab pos="266400" algn="l"/>
              </a:tabLst>
            </a:pP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	In the training phase, </a:t>
            </a:r>
            <a:r>
              <a:rPr lang="en-US" altLang="zh-CN" sz="1600" dirty="0" err="1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BoosTexter</a:t>
            </a: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 maintains a set of weights over both training examples and their labels, where training examples and their corresponding labels that are hard (easy) to predict correctly</a:t>
            </a:r>
          </a:p>
          <a:p>
            <a:pPr algn="l">
              <a:tabLst>
                <a:tab pos="266400" algn="l"/>
              </a:tabLst>
            </a:pP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get incrementally higher (lower) weights. Following the work of </a:t>
            </a:r>
            <a:r>
              <a:rPr lang="en-US" altLang="zh-CN" sz="1600" dirty="0" err="1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BoosTexter</a:t>
            </a: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, multi-label learning has attracted many attentions from machine learning researchers.	</a:t>
            </a:r>
          </a:p>
          <a:p>
            <a:pPr marL="285750" indent="-285750" algn="l">
              <a:buFont typeface="Wingdings" panose="05000000000000000000" pitchFamily="2" charset="2"/>
              <a:buChar char="Ø"/>
              <a:tabLst>
                <a:tab pos="266400" algn="l"/>
              </a:tabLst>
            </a:pP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Bayesian approach</a:t>
            </a:r>
          </a:p>
          <a:p>
            <a:pPr algn="l">
              <a:tabLst>
                <a:tab pos="266400" algn="l"/>
              </a:tabLst>
            </a:pP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	A mixture probabilistic model is assumed to generate each document and EM algorithm is utilized to learn the mixture weights and the word distributions in each mixture component. 	</a:t>
            </a:r>
          </a:p>
          <a:p>
            <a:pPr marL="285750" indent="-285750" algn="l">
              <a:buFont typeface="Wingdings" panose="05000000000000000000" pitchFamily="2" charset="2"/>
              <a:buChar char="Ø"/>
              <a:tabLst>
                <a:tab pos="266400" algn="l"/>
              </a:tabLst>
            </a:pP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Kernel method</a:t>
            </a:r>
          </a:p>
          <a:p>
            <a:pPr algn="l">
              <a:tabLst>
                <a:tab pos="266400" algn="l"/>
              </a:tabLst>
            </a:pPr>
            <a:r>
              <a:rPr lang="en-US" altLang="zh-CN" sz="1600" dirty="0">
                <a:solidFill>
                  <a:srgbClr val="082764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	Defining a special cost function based on Ranking Loss and the corresponding margin for multi-label models.</a:t>
            </a:r>
            <a:endParaRPr lang="zh-CN" altLang="en-US" sz="1600" dirty="0">
              <a:solidFill>
                <a:srgbClr val="082764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06760-F6ED-F3A0-0FE5-FD907BC69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17D9E482-E2AC-3E3C-F4FC-AE77F932A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Table of Contents</a:t>
            </a: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7F3D0BC3-3062-1FD7-8EB9-854D1F6D7856}"/>
              </a:ext>
            </a:extLst>
          </p:cNvPr>
          <p:cNvGrpSpPr/>
          <p:nvPr/>
        </p:nvGrpSpPr>
        <p:grpSpPr>
          <a:xfrm>
            <a:off x="2275415" y="2699444"/>
            <a:ext cx="4348514" cy="607341"/>
            <a:chOff x="2228207" y="1302988"/>
            <a:chExt cx="4320480" cy="603426"/>
          </a:xfrm>
        </p:grpSpPr>
        <p:sp>
          <p:nvSpPr>
            <p:cNvPr id="5" name="AutoShape 10">
              <a:extLst>
                <a:ext uri="{FF2B5EF4-FFF2-40B4-BE49-F238E27FC236}">
                  <a16:creationId xmlns:a16="http://schemas.microsoft.com/office/drawing/2014/main" id="{AB156E28-CADF-9227-28EE-387BED3A4BC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88900" y="1339853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00007F"/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6" name="AutoShape 11">
              <a:extLst>
                <a:ext uri="{FF2B5EF4-FFF2-40B4-BE49-F238E27FC236}">
                  <a16:creationId xmlns:a16="http://schemas.microsoft.com/office/drawing/2014/main" id="{84804ABA-7120-6BA1-ECA0-B8C1709F7E9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28207" y="1302988"/>
              <a:ext cx="718062" cy="603426"/>
            </a:xfrm>
            <a:prstGeom prst="diamond">
              <a:avLst/>
            </a:prstGeom>
            <a:solidFill>
              <a:srgbClr val="002060">
                <a:alpha val="96000"/>
              </a:srgbClr>
            </a:solidFill>
            <a:ln w="25400" algn="ctr">
              <a:solidFill>
                <a:srgbClr val="FFFFFF"/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7" name="Text Box 12">
              <a:extLst>
                <a:ext uri="{FF2B5EF4-FFF2-40B4-BE49-F238E27FC236}">
                  <a16:creationId xmlns:a16="http://schemas.microsoft.com/office/drawing/2014/main" id="{25D4F2B9-6C83-CAD5-EC33-3896AA3A228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87824" y="1347614"/>
              <a:ext cx="3330452" cy="458689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Proposed Method</a:t>
              </a:r>
            </a:p>
          </p:txBody>
        </p:sp>
        <p:sp>
          <p:nvSpPr>
            <p:cNvPr id="8" name="Text Box 18">
              <a:extLst>
                <a:ext uri="{FF2B5EF4-FFF2-40B4-BE49-F238E27FC236}">
                  <a16:creationId xmlns:a16="http://schemas.microsoft.com/office/drawing/2014/main" id="{39BC8F30-596B-DDDE-0E5F-516F720AF23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27035" y="1330350"/>
              <a:ext cx="356188" cy="457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kern="0" dirty="0">
                  <a:solidFill>
                    <a:srgbClr val="FFFFFF"/>
                  </a:solidFill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3</a:t>
              </a:r>
              <a:endPara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169653A8-BA67-B1E2-EE80-EAD54C697C25}"/>
              </a:ext>
            </a:extLst>
          </p:cNvPr>
          <p:cNvGrpSpPr/>
          <p:nvPr/>
        </p:nvGrpSpPr>
        <p:grpSpPr>
          <a:xfrm>
            <a:off x="2239957" y="1156454"/>
            <a:ext cx="4348514" cy="510335"/>
            <a:chOff x="2213820" y="2117425"/>
            <a:chExt cx="4320480" cy="507045"/>
          </a:xfrm>
        </p:grpSpPr>
        <p:sp>
          <p:nvSpPr>
            <p:cNvPr id="9" name="AutoShape 10">
              <a:extLst>
                <a:ext uri="{FF2B5EF4-FFF2-40B4-BE49-F238E27FC236}">
                  <a16:creationId xmlns:a16="http://schemas.microsoft.com/office/drawing/2014/main" id="{9F1C76B9-5E33-F6FE-E590-FBB4A27A59D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74513" y="215429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0" name="AutoShape 11">
              <a:extLst>
                <a:ext uri="{FF2B5EF4-FFF2-40B4-BE49-F238E27FC236}">
                  <a16:creationId xmlns:a16="http://schemas.microsoft.com/office/drawing/2014/main" id="{A1770904-5FD3-2576-486D-9A1A98A6C6C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3820" y="211742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11" name="Text Box 12">
              <a:extLst>
                <a:ext uri="{FF2B5EF4-FFF2-40B4-BE49-F238E27FC236}">
                  <a16:creationId xmlns:a16="http://schemas.microsoft.com/office/drawing/2014/main" id="{6174FE65-2A1F-C1DA-6FCB-D4E2F5B052D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73437" y="2162052"/>
              <a:ext cx="3330452" cy="458689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Introduction</a:t>
              </a:r>
            </a:p>
          </p:txBody>
        </p:sp>
        <p:sp>
          <p:nvSpPr>
            <p:cNvPr id="12" name="Text Box 18">
              <a:extLst>
                <a:ext uri="{FF2B5EF4-FFF2-40B4-BE49-F238E27FC236}">
                  <a16:creationId xmlns:a16="http://schemas.microsoft.com/office/drawing/2014/main" id="{57BB1227-0AFB-3EB8-E11D-8D5A0863A6E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12648" y="2144787"/>
              <a:ext cx="356188" cy="457407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C59CE425-4240-C645-622C-E75A7DC35783}"/>
              </a:ext>
            </a:extLst>
          </p:cNvPr>
          <p:cNvGrpSpPr/>
          <p:nvPr/>
        </p:nvGrpSpPr>
        <p:grpSpPr>
          <a:xfrm>
            <a:off x="2247381" y="4264979"/>
            <a:ext cx="4348514" cy="510335"/>
            <a:chOff x="2213820" y="2837505"/>
            <a:chExt cx="4320480" cy="507045"/>
          </a:xfrm>
        </p:grpSpPr>
        <p:sp>
          <p:nvSpPr>
            <p:cNvPr id="13" name="AutoShape 10">
              <a:extLst>
                <a:ext uri="{FF2B5EF4-FFF2-40B4-BE49-F238E27FC236}">
                  <a16:creationId xmlns:a16="http://schemas.microsoft.com/office/drawing/2014/main" id="{82DA160C-B6CC-6718-1DFC-CB23955658E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74513" y="287437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4" name="AutoShape 11">
              <a:extLst>
                <a:ext uri="{FF2B5EF4-FFF2-40B4-BE49-F238E27FC236}">
                  <a16:creationId xmlns:a16="http://schemas.microsoft.com/office/drawing/2014/main" id="{4EF80702-4C67-DCA3-921B-2D229B07C96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3820" y="283750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15" name="Text Box 12">
              <a:extLst>
                <a:ext uri="{FF2B5EF4-FFF2-40B4-BE49-F238E27FC236}">
                  <a16:creationId xmlns:a16="http://schemas.microsoft.com/office/drawing/2014/main" id="{EEF272B3-DB3B-E101-6A39-8E51222A56D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73437" y="2882131"/>
              <a:ext cx="3330452" cy="45740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Conclusion</a:t>
              </a:r>
            </a:p>
          </p:txBody>
        </p:sp>
        <p:sp>
          <p:nvSpPr>
            <p:cNvPr id="16" name="Text Box 18">
              <a:extLst>
                <a:ext uri="{FF2B5EF4-FFF2-40B4-BE49-F238E27FC236}">
                  <a16:creationId xmlns:a16="http://schemas.microsoft.com/office/drawing/2014/main" id="{0DEAE453-6ABB-4E25-4BC4-84EEEBE4966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12648" y="2864867"/>
              <a:ext cx="356188" cy="457407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5</a:t>
              </a: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58E78579-2E25-EBA8-1E92-11D52EB198CD}"/>
              </a:ext>
            </a:extLst>
          </p:cNvPr>
          <p:cNvGrpSpPr/>
          <p:nvPr/>
        </p:nvGrpSpPr>
        <p:grpSpPr>
          <a:xfrm>
            <a:off x="2275415" y="1972075"/>
            <a:ext cx="4320480" cy="507045"/>
            <a:chOff x="2213820" y="2837505"/>
            <a:chExt cx="4320480" cy="507045"/>
          </a:xfrm>
        </p:grpSpPr>
        <p:sp>
          <p:nvSpPr>
            <p:cNvPr id="17" name="AutoShape 10">
              <a:extLst>
                <a:ext uri="{FF2B5EF4-FFF2-40B4-BE49-F238E27FC236}">
                  <a16:creationId xmlns:a16="http://schemas.microsoft.com/office/drawing/2014/main" id="{A67C41EF-CF29-0EAC-1372-7DDC3623B3C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74513" y="287437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8" name="AutoShape 11">
              <a:extLst>
                <a:ext uri="{FF2B5EF4-FFF2-40B4-BE49-F238E27FC236}">
                  <a16:creationId xmlns:a16="http://schemas.microsoft.com/office/drawing/2014/main" id="{68E6836C-C416-6E3C-0E41-4DB8F2D1199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3820" y="283750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19" name="Text Box 12">
              <a:extLst>
                <a:ext uri="{FF2B5EF4-FFF2-40B4-BE49-F238E27FC236}">
                  <a16:creationId xmlns:a16="http://schemas.microsoft.com/office/drawing/2014/main" id="{24F1B389-DD3C-7EB5-11BD-C5A05869AAA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73437" y="2882131"/>
              <a:ext cx="3330452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Related Work</a:t>
              </a:r>
            </a:p>
          </p:txBody>
        </p:sp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787F8CAC-3974-9DF9-7476-CA7148F0FFD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12648" y="2864867"/>
              <a:ext cx="356188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kern="0" dirty="0">
                  <a:solidFill>
                    <a:srgbClr val="292929">
                      <a:lumMod val="25000"/>
                      <a:lumOff val="75000"/>
                    </a:srgbClr>
                  </a:solidFill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2</a:t>
              </a:r>
              <a:endPara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D8BE554A-58A8-1345-5D22-65ACDD87799F}"/>
              </a:ext>
            </a:extLst>
          </p:cNvPr>
          <p:cNvGrpSpPr/>
          <p:nvPr/>
        </p:nvGrpSpPr>
        <p:grpSpPr>
          <a:xfrm>
            <a:off x="2275415" y="3517064"/>
            <a:ext cx="4320480" cy="507045"/>
            <a:chOff x="2213820" y="2837505"/>
            <a:chExt cx="4320480" cy="507045"/>
          </a:xfrm>
        </p:grpSpPr>
        <p:sp>
          <p:nvSpPr>
            <p:cNvPr id="23" name="AutoShape 10">
              <a:extLst>
                <a:ext uri="{FF2B5EF4-FFF2-40B4-BE49-F238E27FC236}">
                  <a16:creationId xmlns:a16="http://schemas.microsoft.com/office/drawing/2014/main" id="{5D51002A-9917-5C5F-4F13-521E207D5CE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74513" y="287437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24" name="AutoShape 11">
              <a:extLst>
                <a:ext uri="{FF2B5EF4-FFF2-40B4-BE49-F238E27FC236}">
                  <a16:creationId xmlns:a16="http://schemas.microsoft.com/office/drawing/2014/main" id="{BB03E098-16BA-849A-F31D-2C9D105338C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3820" y="283750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0C60E3D0-20F3-6112-657D-741F82FFEC4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73437" y="2882131"/>
              <a:ext cx="3330452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Experiments</a:t>
              </a:r>
            </a:p>
          </p:txBody>
        </p:sp>
        <p:sp>
          <p:nvSpPr>
            <p:cNvPr id="26" name="Text Box 18">
              <a:extLst>
                <a:ext uri="{FF2B5EF4-FFF2-40B4-BE49-F238E27FC236}">
                  <a16:creationId xmlns:a16="http://schemas.microsoft.com/office/drawing/2014/main" id="{137EFA39-88FD-43F7-EEC5-FBD31354B5F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12648" y="2864867"/>
              <a:ext cx="356188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3971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2F0D67-44CD-0110-6B13-7A071E272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A4F314-97B6-35B4-E5CC-5C2DC67B9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Method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CBD4D02-5BE2-0927-B89F-0A86C7622025}"/>
              </a:ext>
            </a:extLst>
          </p:cNvPr>
          <p:cNvSpPr txBox="1"/>
          <p:nvPr/>
        </p:nvSpPr>
        <p:spPr>
          <a:xfrm>
            <a:off x="323528" y="1131590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60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82764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	Although there have been several learning algorithms specially designed for multi-label learning, developing 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82764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lazy learning 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82764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approach for multi-label problems is still an unsolved issue.</a:t>
            </a:r>
          </a:p>
          <a:p>
            <a:pPr marL="0" marR="0" lvl="0" indent="0" algn="l" defTabSz="360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82764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	This paper propose a method ML-</a:t>
            </a:r>
            <a:r>
              <a:rPr kumimoji="0" lang="en-US" altLang="zh-CN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82764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kNN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82764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to solve that question.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D80A401-33FC-64F7-DB41-C5D77C646F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211710"/>
            <a:ext cx="5677192" cy="226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699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8E71B-2EFA-5D8B-410C-6FFFD6C428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E5D03C-57DA-14CC-F460-8DE3C352D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Method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392A102-481C-3248-2059-B1E143F61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931044"/>
            <a:ext cx="4286358" cy="410445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7C51F890-68C4-D49E-9EC8-A2540D5F98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0770" y="915566"/>
            <a:ext cx="4785726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905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3C3C0-4582-26CD-2CCE-1856576A86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3C494541-914B-88F3-2705-76E1525E5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Table of Contents</a:t>
            </a: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0578E9AA-51FF-A308-5072-8EA8B0B66143}"/>
              </a:ext>
            </a:extLst>
          </p:cNvPr>
          <p:cNvGrpSpPr/>
          <p:nvPr/>
        </p:nvGrpSpPr>
        <p:grpSpPr>
          <a:xfrm>
            <a:off x="2245673" y="3524535"/>
            <a:ext cx="4348514" cy="607341"/>
            <a:chOff x="2228207" y="1302988"/>
            <a:chExt cx="4320480" cy="603426"/>
          </a:xfrm>
        </p:grpSpPr>
        <p:sp>
          <p:nvSpPr>
            <p:cNvPr id="5" name="AutoShape 10">
              <a:extLst>
                <a:ext uri="{FF2B5EF4-FFF2-40B4-BE49-F238E27FC236}">
                  <a16:creationId xmlns:a16="http://schemas.microsoft.com/office/drawing/2014/main" id="{8DD11D1D-AC81-1776-89F6-A2A2476D8D3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88900" y="1339853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00007F"/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6" name="AutoShape 11">
              <a:extLst>
                <a:ext uri="{FF2B5EF4-FFF2-40B4-BE49-F238E27FC236}">
                  <a16:creationId xmlns:a16="http://schemas.microsoft.com/office/drawing/2014/main" id="{B8155C7A-6E7F-F12C-835F-3AA8D86D2F8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28207" y="1302988"/>
              <a:ext cx="718062" cy="603426"/>
            </a:xfrm>
            <a:prstGeom prst="diamond">
              <a:avLst/>
            </a:prstGeom>
            <a:solidFill>
              <a:srgbClr val="002060">
                <a:alpha val="96000"/>
              </a:srgbClr>
            </a:solidFill>
            <a:ln w="25400" algn="ctr">
              <a:solidFill>
                <a:srgbClr val="FFFFFF"/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7" name="Text Box 12">
              <a:extLst>
                <a:ext uri="{FF2B5EF4-FFF2-40B4-BE49-F238E27FC236}">
                  <a16:creationId xmlns:a16="http://schemas.microsoft.com/office/drawing/2014/main" id="{84D409F6-A710-B13B-7D0A-4A8890FCE74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87824" y="1347614"/>
              <a:ext cx="3330452" cy="458689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Experiments</a:t>
              </a:r>
            </a:p>
          </p:txBody>
        </p:sp>
        <p:sp>
          <p:nvSpPr>
            <p:cNvPr id="8" name="Text Box 18">
              <a:extLst>
                <a:ext uri="{FF2B5EF4-FFF2-40B4-BE49-F238E27FC236}">
                  <a16:creationId xmlns:a16="http://schemas.microsoft.com/office/drawing/2014/main" id="{AB0281CC-5685-391D-F326-AF2CE9C9606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27035" y="1330350"/>
              <a:ext cx="356188" cy="457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kern="0" dirty="0">
                  <a:solidFill>
                    <a:srgbClr val="FFFFFF"/>
                  </a:solidFill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4</a:t>
              </a:r>
              <a:endPara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7387E9CB-9B7C-610B-62EE-AAC9964BB3B6}"/>
              </a:ext>
            </a:extLst>
          </p:cNvPr>
          <p:cNvGrpSpPr/>
          <p:nvPr/>
        </p:nvGrpSpPr>
        <p:grpSpPr>
          <a:xfrm>
            <a:off x="2239957" y="1156454"/>
            <a:ext cx="4348514" cy="510335"/>
            <a:chOff x="2213820" y="2117425"/>
            <a:chExt cx="4320480" cy="507045"/>
          </a:xfrm>
        </p:grpSpPr>
        <p:sp>
          <p:nvSpPr>
            <p:cNvPr id="9" name="AutoShape 10">
              <a:extLst>
                <a:ext uri="{FF2B5EF4-FFF2-40B4-BE49-F238E27FC236}">
                  <a16:creationId xmlns:a16="http://schemas.microsoft.com/office/drawing/2014/main" id="{F03847CB-E5CA-D5B4-EC4A-C18595171CB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74513" y="215429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0" name="AutoShape 11">
              <a:extLst>
                <a:ext uri="{FF2B5EF4-FFF2-40B4-BE49-F238E27FC236}">
                  <a16:creationId xmlns:a16="http://schemas.microsoft.com/office/drawing/2014/main" id="{5F5E5E7B-8797-F60F-99CC-E3EBCAF078D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3820" y="211742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11" name="Text Box 12">
              <a:extLst>
                <a:ext uri="{FF2B5EF4-FFF2-40B4-BE49-F238E27FC236}">
                  <a16:creationId xmlns:a16="http://schemas.microsoft.com/office/drawing/2014/main" id="{76AE82B2-65C1-131D-77B7-637BB27C47C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73437" y="2162052"/>
              <a:ext cx="3330452" cy="458689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Introduction</a:t>
              </a:r>
            </a:p>
          </p:txBody>
        </p:sp>
        <p:sp>
          <p:nvSpPr>
            <p:cNvPr id="12" name="Text Box 18">
              <a:extLst>
                <a:ext uri="{FF2B5EF4-FFF2-40B4-BE49-F238E27FC236}">
                  <a16:creationId xmlns:a16="http://schemas.microsoft.com/office/drawing/2014/main" id="{D9CEAF04-31B5-7648-B07D-5E0FA797E04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12648" y="2144787"/>
              <a:ext cx="356188" cy="457407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4A1AD902-1A85-395D-6065-D3F8F64D6C69}"/>
              </a:ext>
            </a:extLst>
          </p:cNvPr>
          <p:cNvGrpSpPr/>
          <p:nvPr/>
        </p:nvGrpSpPr>
        <p:grpSpPr>
          <a:xfrm>
            <a:off x="2247381" y="4264979"/>
            <a:ext cx="4348514" cy="510335"/>
            <a:chOff x="2213820" y="2837505"/>
            <a:chExt cx="4320480" cy="507045"/>
          </a:xfrm>
        </p:grpSpPr>
        <p:sp>
          <p:nvSpPr>
            <p:cNvPr id="13" name="AutoShape 10">
              <a:extLst>
                <a:ext uri="{FF2B5EF4-FFF2-40B4-BE49-F238E27FC236}">
                  <a16:creationId xmlns:a16="http://schemas.microsoft.com/office/drawing/2014/main" id="{06C1A66E-FDC6-5EDD-ECA5-E8A1BE1B296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74513" y="287437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4" name="AutoShape 11">
              <a:extLst>
                <a:ext uri="{FF2B5EF4-FFF2-40B4-BE49-F238E27FC236}">
                  <a16:creationId xmlns:a16="http://schemas.microsoft.com/office/drawing/2014/main" id="{47175D23-7EE9-EC72-BB07-24DDB49C28F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3820" y="283750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15" name="Text Box 12">
              <a:extLst>
                <a:ext uri="{FF2B5EF4-FFF2-40B4-BE49-F238E27FC236}">
                  <a16:creationId xmlns:a16="http://schemas.microsoft.com/office/drawing/2014/main" id="{26217E7A-5A89-EDB5-DD1B-DAE44849CF6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73437" y="2882131"/>
              <a:ext cx="3330452" cy="457407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Conclusion</a:t>
              </a:r>
            </a:p>
          </p:txBody>
        </p:sp>
        <p:sp>
          <p:nvSpPr>
            <p:cNvPr id="16" name="Text Box 18">
              <a:extLst>
                <a:ext uri="{FF2B5EF4-FFF2-40B4-BE49-F238E27FC236}">
                  <a16:creationId xmlns:a16="http://schemas.microsoft.com/office/drawing/2014/main" id="{A9EC975D-98F2-D7E7-9A74-31BB115D677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12648" y="2864867"/>
              <a:ext cx="356188" cy="457407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5</a:t>
              </a: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3B99B505-1160-C7D9-2F67-619A9E81249A}"/>
              </a:ext>
            </a:extLst>
          </p:cNvPr>
          <p:cNvGrpSpPr/>
          <p:nvPr/>
        </p:nvGrpSpPr>
        <p:grpSpPr>
          <a:xfrm>
            <a:off x="2275415" y="1972075"/>
            <a:ext cx="4320480" cy="507045"/>
            <a:chOff x="2213820" y="2837505"/>
            <a:chExt cx="4320480" cy="507045"/>
          </a:xfrm>
        </p:grpSpPr>
        <p:sp>
          <p:nvSpPr>
            <p:cNvPr id="17" name="AutoShape 10">
              <a:extLst>
                <a:ext uri="{FF2B5EF4-FFF2-40B4-BE49-F238E27FC236}">
                  <a16:creationId xmlns:a16="http://schemas.microsoft.com/office/drawing/2014/main" id="{59CEB169-89E5-0114-EE3C-404147B36BD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74513" y="287437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8" name="AutoShape 11">
              <a:extLst>
                <a:ext uri="{FF2B5EF4-FFF2-40B4-BE49-F238E27FC236}">
                  <a16:creationId xmlns:a16="http://schemas.microsoft.com/office/drawing/2014/main" id="{F5AA7091-B2DB-00D9-CEBB-41FD3B9B72A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3820" y="283750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19" name="Text Box 12">
              <a:extLst>
                <a:ext uri="{FF2B5EF4-FFF2-40B4-BE49-F238E27FC236}">
                  <a16:creationId xmlns:a16="http://schemas.microsoft.com/office/drawing/2014/main" id="{649282C2-BD49-7204-E814-0C588A2DD3E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73437" y="2882131"/>
              <a:ext cx="3330452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Related Work</a:t>
              </a:r>
            </a:p>
          </p:txBody>
        </p:sp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71531AF1-7402-3843-35B7-C0F4E6C394A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12648" y="2864867"/>
              <a:ext cx="356188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499E8756-F15B-A9CA-000F-37363EBC737C}"/>
              </a:ext>
            </a:extLst>
          </p:cNvPr>
          <p:cNvGrpSpPr/>
          <p:nvPr/>
        </p:nvGrpSpPr>
        <p:grpSpPr>
          <a:xfrm>
            <a:off x="2275415" y="2803465"/>
            <a:ext cx="4320480" cy="507045"/>
            <a:chOff x="2213820" y="2837505"/>
            <a:chExt cx="4320480" cy="507045"/>
          </a:xfrm>
        </p:grpSpPr>
        <p:sp>
          <p:nvSpPr>
            <p:cNvPr id="23" name="AutoShape 10">
              <a:extLst>
                <a:ext uri="{FF2B5EF4-FFF2-40B4-BE49-F238E27FC236}">
                  <a16:creationId xmlns:a16="http://schemas.microsoft.com/office/drawing/2014/main" id="{F28F6077-C4B4-1872-000F-FA1FF6000F2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74513" y="2874370"/>
              <a:ext cx="3959787" cy="46954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</a:ln>
            <a:effectLst>
              <a:outerShdw blurRad="88900" dist="63500" dir="2400000" sx="98000" sy="98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24" name="AutoShape 11">
              <a:extLst>
                <a:ext uri="{FF2B5EF4-FFF2-40B4-BE49-F238E27FC236}">
                  <a16:creationId xmlns:a16="http://schemas.microsoft.com/office/drawing/2014/main" id="{4C208FDD-B133-F88D-A489-5C395CA0AE6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3820" y="2837505"/>
              <a:ext cx="718062" cy="507045"/>
            </a:xfrm>
            <a:prstGeom prst="diamond">
              <a:avLst/>
            </a:prstGeom>
            <a:solidFill>
              <a:schemeClr val="bg1">
                <a:lumMod val="65000"/>
              </a:schemeClr>
            </a:solidFill>
            <a:ln w="25400" algn="ctr">
              <a:solidFill>
                <a:schemeClr val="bg1">
                  <a:lumMod val="65000"/>
                </a:schemeClr>
              </a:solidFill>
              <a:miter lim="800000"/>
            </a:ln>
            <a:effectLst>
              <a:outerShdw blurRad="177800" dist="114300" dir="4320000" sx="91000" sy="91000" algn="ctr" rotWithShape="0">
                <a:srgbClr val="333333">
                  <a:alpha val="4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1E873B19-CCA3-1B4A-E6F0-A38FC8151CB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973437" y="2882131"/>
              <a:ext cx="3330452" cy="46166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292929">
                      <a:lumMod val="25000"/>
                      <a:lumOff val="75000"/>
                    </a:srgbClr>
                  </a:solidFill>
                  <a:effectLst/>
                  <a:uLnTx/>
                  <a:uFillTx/>
                  <a:latin typeface="Arial"/>
                  <a:ea typeface="黑体" panose="02010609060101010101" pitchFamily="49" charset="-122"/>
                  <a:cs typeface="Arial" panose="020B0604020202020204" pitchFamily="34" charset="0"/>
                </a:rPr>
                <a:t>Proposed Method</a:t>
              </a:r>
            </a:p>
          </p:txBody>
        </p:sp>
        <p:sp>
          <p:nvSpPr>
            <p:cNvPr id="26" name="Text Box 18">
              <a:extLst>
                <a:ext uri="{FF2B5EF4-FFF2-40B4-BE49-F238E27FC236}">
                  <a16:creationId xmlns:a16="http://schemas.microsoft.com/office/drawing/2014/main" id="{3C72DA59-27A8-6786-58B2-DF03AD237FF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12648" y="2864867"/>
              <a:ext cx="356188" cy="460375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bg2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kern="0" dirty="0">
                  <a:solidFill>
                    <a:srgbClr val="292929">
                      <a:lumMod val="25000"/>
                      <a:lumOff val="75000"/>
                    </a:srgbClr>
                  </a:solidFill>
                  <a:latin typeface="Arial"/>
                  <a:ea typeface="黑体" panose="02010609060101010101" pitchFamily="49" charset="-122"/>
                  <a:cs typeface="Times New Roman" panose="02020603050405020304" pitchFamily="18" charset="0"/>
                </a:rPr>
                <a:t>3</a:t>
              </a:r>
              <a:endPara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292929">
                    <a:lumMod val="25000"/>
                    <a:lumOff val="75000"/>
                  </a:srgbClr>
                </a:solidFill>
                <a:effectLst/>
                <a:uLnTx/>
                <a:uFillTx/>
                <a:latin typeface="Arial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04201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c5MjFhMWU2NGM4ZWFhYjVmNDExMmFhMTg1ZWU1Y2UifQ=="/>
</p:tagLst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l">
          <a:lnSpc>
            <a:spcPct val="150000"/>
          </a:lnSpc>
          <a:defRPr sz="1600" kern="0" dirty="0" smtClean="0">
            <a:latin typeface="微软雅黑" panose="020B0503020204020204" pitchFamily="34" charset="-122"/>
            <a:ea typeface="微软雅黑" panose="020B0503020204020204" pitchFamily="34" charset="-122"/>
            <a:cs typeface="黑体" panose="02010609060101010101" pitchFamily="49" charset="-122"/>
          </a:defRPr>
        </a:defPPr>
      </a:lstStyle>
    </a:spDef>
    <a:lnDef>
      <a:spPr bwMode="auto">
        <a:solidFill>
          <a:schemeClr val="bg1"/>
        </a:solidFill>
        <a:ln w="9525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</a:spPr>
      <a:bodyPr/>
      <a:lstStyle/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390</Words>
  <Application>Microsoft Office PowerPoint</Application>
  <PresentationFormat>全屏显示(16:9)</PresentationFormat>
  <Paragraphs>82</Paragraphs>
  <Slides>13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黑体</vt:lpstr>
      <vt:lpstr>Arial</vt:lpstr>
      <vt:lpstr>Georgia</vt:lpstr>
      <vt:lpstr>Times New Roman</vt:lpstr>
      <vt:lpstr>Wingdings</vt:lpstr>
      <vt:lpstr>Axis</vt:lpstr>
      <vt:lpstr>A k-Nearest Neighbor Based Algorithm for  Multi-label Classification</vt:lpstr>
      <vt:lpstr>Table of Contents</vt:lpstr>
      <vt:lpstr>Introduction</vt:lpstr>
      <vt:lpstr>Table of Contents</vt:lpstr>
      <vt:lpstr>Multi-Label Learning</vt:lpstr>
      <vt:lpstr>Table of Contents</vt:lpstr>
      <vt:lpstr>Proposed Method</vt:lpstr>
      <vt:lpstr>Proposed Method</vt:lpstr>
      <vt:lpstr>Table of Contents</vt:lpstr>
      <vt:lpstr>Experiments</vt:lpstr>
      <vt:lpstr>Experiments</vt:lpstr>
      <vt:lpstr>Conclusion</vt:lpstr>
      <vt:lpstr>PowerPoint 演示文稿</vt:lpstr>
    </vt:vector>
  </TitlesOfParts>
  <Company>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HMM词性标注</dc:title>
  <dc:creator>HuangShujian</dc:creator>
  <cp:lastModifiedBy>n c</cp:lastModifiedBy>
  <cp:revision>3796</cp:revision>
  <cp:lastPrinted>2024-01-03T02:38:00Z</cp:lastPrinted>
  <dcterms:created xsi:type="dcterms:W3CDTF">2024-01-03T02:38:00Z</dcterms:created>
  <dcterms:modified xsi:type="dcterms:W3CDTF">2024-03-04T15:31:56Z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5C8B478C015FE3638FDB8C65082815A7_43</vt:lpwstr>
  </property>
  <property fmtid="{D5CDD505-2E9C-101B-9397-08002B2CF9AE}" pid="3" name="KSOProductBuildVer">
    <vt:lpwstr>2052-12.1.0.15990</vt:lpwstr>
  </property>
</Properties>
</file>